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0801350" cy="7200900"/>
  <p:notesSz cx="3203575" cy="5035550"/>
  <p:defaultTextStyle>
    <a:defPPr>
      <a:defRPr lang="en-US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858" y="-84"/>
      </p:cViewPr>
      <p:guideLst>
        <p:guide orient="horz" pos="2268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ext"/>
          <p:cNvPicPr>
            <a:picLocks noChangeAspect="1" noChangeArrowheads="1"/>
          </p:cNvPicPr>
          <p:nvPr userDrawn="1"/>
        </p:nvPicPr>
        <p:blipFill>
          <a:blip r:embed="rId2"/>
          <a:srcRect t="4937" b="6194"/>
          <a:stretch>
            <a:fillRect/>
          </a:stretch>
        </p:blipFill>
        <p:spPr bwMode="auto">
          <a:xfrm>
            <a:off x="0" y="0"/>
            <a:ext cx="10801350" cy="720090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301077" y="6100780"/>
            <a:ext cx="3000396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ts val="3000"/>
              </a:spcAft>
            </a:pPr>
            <a:r>
              <a:rPr lang="en-AU" sz="3200" kern="12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17</a:t>
            </a:r>
            <a:r>
              <a:rPr lang="en-AU" sz="3200" kern="1200" baseline="30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h</a:t>
            </a:r>
            <a:r>
              <a:rPr lang="en-AU" sz="3200" kern="12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 April </a:t>
            </a:r>
            <a:r>
              <a:rPr lang="en-AU" sz="32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2010</a:t>
            </a:r>
          </a:p>
          <a:p>
            <a:pPr algn="l" rtl="0" fontAlgn="base">
              <a:spcBef>
                <a:spcPct val="50000"/>
              </a:spcBef>
              <a:spcAft>
                <a:spcPts val="3000"/>
              </a:spcAft>
            </a:pPr>
            <a:endParaRPr lang="en-AU" sz="3200" kern="1200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criptina" pitchFamily="2" charset="0"/>
              <a:ea typeface="+mn-ea"/>
              <a:cs typeface="+mn-cs"/>
            </a:endParaRPr>
          </a:p>
        </p:txBody>
      </p:sp>
      <p:sp>
        <p:nvSpPr>
          <p:cNvPr id="51" name="Text Box 15"/>
          <p:cNvSpPr txBox="1">
            <a:spLocks noChangeArrowheads="1"/>
          </p:cNvSpPr>
          <p:nvPr/>
        </p:nvSpPr>
        <p:spPr bwMode="auto">
          <a:xfrm>
            <a:off x="6673177" y="6677680"/>
            <a:ext cx="41862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AU" sz="2800" kern="1200" dirty="0" smtClean="0">
                <a:gradFill>
                  <a:gsLst>
                    <a:gs pos="0">
                      <a:schemeClr val="bg1">
                        <a:alpha val="60000"/>
                      </a:schemeClr>
                    </a:gs>
                    <a:gs pos="100000">
                      <a:schemeClr val="bg1">
                        <a:alpha val="35000"/>
                      </a:schemeClr>
                    </a:gs>
                  </a:gsLst>
                  <a:lin ang="5400000" scaled="0"/>
                </a:gradFill>
                <a:effectLst/>
                <a:latin typeface="karabinE." pitchFamily="2" charset="0"/>
                <a:ea typeface="+mn-ea"/>
                <a:cs typeface="+mn-cs"/>
              </a:rPr>
              <a:t>www.matchmadeinbright.net</a:t>
            </a:r>
            <a:endParaRPr lang="en-AU" sz="2800" kern="1200" dirty="0">
              <a:gradFill>
                <a:gsLst>
                  <a:gs pos="0">
                    <a:schemeClr val="bg1">
                      <a:alpha val="60000"/>
                    </a:schemeClr>
                  </a:gs>
                  <a:gs pos="100000">
                    <a:schemeClr val="bg1">
                      <a:alpha val="35000"/>
                    </a:schemeClr>
                  </a:gs>
                </a:gsLst>
                <a:lin ang="5400000" scaled="0"/>
              </a:gradFill>
              <a:effectLst/>
              <a:latin typeface="karabinE." pitchFamily="2" charset="0"/>
              <a:ea typeface="+mn-ea"/>
              <a:cs typeface="+mn-cs"/>
            </a:endParaRPr>
          </a:p>
        </p:txBody>
      </p:sp>
      <p:grpSp>
        <p:nvGrpSpPr>
          <p:cNvPr id="2" name="Group 52"/>
          <p:cNvGrpSpPr/>
          <p:nvPr/>
        </p:nvGrpSpPr>
        <p:grpSpPr>
          <a:xfrm>
            <a:off x="8783661" y="6172218"/>
            <a:ext cx="1628778" cy="954107"/>
            <a:chOff x="5479267" y="5143512"/>
            <a:chExt cx="1628778" cy="954107"/>
          </a:xfrm>
        </p:grpSpPr>
        <p:sp>
          <p:nvSpPr>
            <p:cNvPr id="54" name="Text Box 11"/>
            <p:cNvSpPr txBox="1">
              <a:spLocks noChangeArrowheads="1"/>
            </p:cNvSpPr>
            <p:nvPr/>
          </p:nvSpPr>
          <p:spPr bwMode="auto">
            <a:xfrm>
              <a:off x="5479267" y="5143512"/>
              <a:ext cx="928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Aus</a:t>
              </a:r>
            </a:p>
          </p:txBody>
        </p:sp>
        <p:sp>
          <p:nvSpPr>
            <p:cNvPr id="55" name="Text Box 11"/>
            <p:cNvSpPr txBox="1">
              <a:spLocks noChangeArrowheads="1"/>
            </p:cNvSpPr>
            <p:nvPr/>
          </p:nvSpPr>
          <p:spPr bwMode="auto">
            <a:xfrm>
              <a:off x="6258409" y="5143512"/>
              <a:ext cx="8496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ralia</a:t>
              </a:r>
            </a:p>
          </p:txBody>
        </p:sp>
        <p:sp>
          <p:nvSpPr>
            <p:cNvPr id="56" name="Text Box 11"/>
            <p:cNvSpPr txBox="1">
              <a:spLocks noChangeArrowheads="1"/>
            </p:cNvSpPr>
            <p:nvPr/>
          </p:nvSpPr>
          <p:spPr bwMode="auto">
            <a:xfrm>
              <a:off x="6142210" y="5143512"/>
              <a:ext cx="413389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t </a:t>
              </a:r>
            </a:p>
          </p:txBody>
        </p:sp>
      </p:grpSp>
      <p:grpSp>
        <p:nvGrpSpPr>
          <p:cNvPr id="3" name="Group 56"/>
          <p:cNvGrpSpPr/>
          <p:nvPr/>
        </p:nvGrpSpPr>
        <p:grpSpPr>
          <a:xfrm>
            <a:off x="6472245" y="6171913"/>
            <a:ext cx="1247787" cy="1554277"/>
            <a:chOff x="2500298" y="4143374"/>
            <a:chExt cx="1247787" cy="1554286"/>
          </a:xfrm>
        </p:grpSpPr>
        <p:sp>
          <p:nvSpPr>
            <p:cNvPr id="58" name="Text Box 11"/>
            <p:cNvSpPr txBox="1">
              <a:spLocks noChangeArrowheads="1"/>
            </p:cNvSpPr>
            <p:nvPr/>
          </p:nvSpPr>
          <p:spPr bwMode="auto">
            <a:xfrm>
              <a:off x="2500298" y="4143379"/>
              <a:ext cx="928694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Brig</a:t>
              </a: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  <p:sp>
          <p:nvSpPr>
            <p:cNvPr id="59" name="Text Box 11"/>
            <p:cNvSpPr txBox="1">
              <a:spLocks noChangeArrowheads="1"/>
            </p:cNvSpPr>
            <p:nvPr/>
          </p:nvSpPr>
          <p:spPr bwMode="auto">
            <a:xfrm>
              <a:off x="3078151" y="4143374"/>
              <a:ext cx="500066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 smtClean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h </a:t>
              </a: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3105144" y="4143375"/>
              <a:ext cx="642941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 smtClean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t</a:t>
              </a: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  <a:p>
              <a:pPr algn="ctr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4" name="Group 60"/>
          <p:cNvGrpSpPr/>
          <p:nvPr/>
        </p:nvGrpSpPr>
        <p:grpSpPr>
          <a:xfrm>
            <a:off x="7616525" y="6172218"/>
            <a:ext cx="1284612" cy="1554272"/>
            <a:chOff x="3900485" y="4143375"/>
            <a:chExt cx="1284612" cy="1554281"/>
          </a:xfrm>
        </p:grpSpPr>
        <p:sp>
          <p:nvSpPr>
            <p:cNvPr id="62" name="Text Box 11"/>
            <p:cNvSpPr txBox="1">
              <a:spLocks noChangeArrowheads="1"/>
            </p:cNvSpPr>
            <p:nvPr/>
          </p:nvSpPr>
          <p:spPr bwMode="auto">
            <a:xfrm>
              <a:off x="4245770" y="4143378"/>
              <a:ext cx="21431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63" name="Text Box 11"/>
            <p:cNvSpPr txBox="1">
              <a:spLocks noChangeArrowheads="1"/>
            </p:cNvSpPr>
            <p:nvPr/>
          </p:nvSpPr>
          <p:spPr bwMode="auto">
            <a:xfrm>
              <a:off x="4399279" y="4143375"/>
              <a:ext cx="7858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oria</a:t>
              </a:r>
            </a:p>
          </p:txBody>
        </p:sp>
        <p:sp>
          <p:nvSpPr>
            <p:cNvPr id="64" name="Text Box 11"/>
            <p:cNvSpPr txBox="1">
              <a:spLocks noChangeArrowheads="1"/>
            </p:cNvSpPr>
            <p:nvPr/>
          </p:nvSpPr>
          <p:spPr bwMode="auto">
            <a:xfrm>
              <a:off x="3900485" y="4143375"/>
              <a:ext cx="571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Vi</a:t>
              </a:r>
            </a:p>
          </p:txBody>
        </p:sp>
        <p:sp>
          <p:nvSpPr>
            <p:cNvPr id="65" name="Text Box 11"/>
            <p:cNvSpPr txBox="1">
              <a:spLocks noChangeArrowheads="1"/>
            </p:cNvSpPr>
            <p:nvPr/>
          </p:nvSpPr>
          <p:spPr bwMode="auto">
            <a:xfrm>
              <a:off x="4306249" y="4143375"/>
              <a:ext cx="428628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t</a:t>
              </a: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</p:grp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828643" y="1028682"/>
            <a:ext cx="10858576" cy="867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ArchUp">
              <a:avLst>
                <a:gd name="adj" fmla="val 11362900"/>
              </a:avLst>
            </a:prstTxWarp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Pip &amp; Jarla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h</a:t>
            </a:r>
            <a:r>
              <a:rPr lang="en-AU" sz="6600" kern="1200" baseline="300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'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s We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d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71517" y="2163100"/>
            <a:ext cx="8215370" cy="4408718"/>
          </a:xfrm>
          <a:prstGeom prst="rect">
            <a:avLst/>
          </a:prstGeom>
          <a:gradFill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0"/>
          </a:gradFill>
          <a:effectLst>
            <a:softEdge rad="635000"/>
          </a:effectLst>
        </p:spPr>
        <p:txBody>
          <a:bodyPr wrap="square" lIns="720000" tIns="720000" rIns="720000" bIns="720000" rtlCol="0">
            <a:spAutoFit/>
          </a:bodyPr>
          <a:lstStyle/>
          <a:p>
            <a:pPr algn="just"/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We have finally updated   the gift registry page on our website.</a:t>
            </a:r>
          </a:p>
          <a:p>
            <a:pPr algn="just"/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If you would like to contribute something please head to: </a:t>
            </a:r>
          </a:p>
          <a:p>
            <a:pPr algn="just"/>
            <a:endParaRPr lang="en-AU" sz="1600" b="1" dirty="0" smtClean="0">
              <a:solidFill>
                <a:schemeClr val="bg1"/>
              </a:solidFill>
              <a:effectLst>
                <a:glow rad="228600">
                  <a:srgbClr val="BBE0E3">
                    <a:satMod val="175000"/>
                    <a:alpha val="40000"/>
                  </a:srgbClr>
                </a:glow>
              </a:effectLst>
              <a:latin typeface="Jayne Print" pitchFamily="2" charset="0"/>
            </a:endParaRPr>
          </a:p>
          <a:p>
            <a:pPr algn="just"/>
            <a:r>
              <a:rPr lang="en-AU" sz="1600" b="1" dirty="0" smtClean="0">
                <a:solidFill>
                  <a:schemeClr val="bg1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  <a:latin typeface="Jayne Print" pitchFamily="2" charset="0"/>
              </a:rPr>
              <a:t>www.registry.matchmadeinbright.net</a:t>
            </a:r>
            <a:endParaRPr lang="en-AU" sz="1600" b="1" dirty="0" smtClean="0">
              <a:solidFill>
                <a:schemeClr val="bg1"/>
              </a:solidFill>
              <a:latin typeface="Jayne Print" pitchFamily="2" charset="0"/>
            </a:endParaRPr>
          </a:p>
          <a:p>
            <a:pPr algn="just"/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 </a:t>
            </a:r>
          </a:p>
          <a:p>
            <a:pPr algn="just"/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We know that many of you are travelling a long way and making a special effort to celebrate our wedding with us, so please do not feel obliged to contribute a gift.</a:t>
            </a:r>
          </a:p>
          <a:p>
            <a:pPr algn="just"/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 </a:t>
            </a:r>
          </a:p>
          <a:p>
            <a:pPr algn="just"/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Looking forwards to seeing you all on the big day!</a:t>
            </a:r>
          </a:p>
          <a:p>
            <a:pPr algn="just"/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 </a:t>
            </a:r>
          </a:p>
          <a:p>
            <a:pPr algn="just"/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Jarlath and Pip </a:t>
            </a: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  <a:sym typeface="Wingdings" pitchFamily="2" charset="2"/>
              </a:rPr>
              <a:t></a:t>
            </a:r>
            <a:endParaRPr lang="en-AU" dirty="0">
              <a:solidFill>
                <a:schemeClr val="bg1"/>
              </a:solidFill>
              <a:latin typeface="Jayn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528943" y="1230632"/>
            <a:ext cx="8515334" cy="5798842"/>
          </a:xfrm>
          <a:prstGeom prst="rect">
            <a:avLst/>
          </a:prstGeom>
          <a:gradFill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0"/>
          </a:gradFill>
          <a:effectLst>
            <a:softEdge rad="635000"/>
          </a:effectLst>
        </p:spPr>
        <p:txBody>
          <a:bodyPr wrap="square" lIns="720000" tIns="720000" rIns="720000" bIns="720000" rtlCol="0">
            <a:spAutoFit/>
          </a:bodyPr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Due to popular demand we have put together an itinerary for the wedding day to help you plan your time:</a:t>
            </a:r>
            <a:endParaRPr lang="en-AU" sz="1600" b="1" dirty="0" smtClean="0">
              <a:solidFill>
                <a:schemeClr val="bg1"/>
              </a:solidFill>
              <a:effectLst>
                <a:glow rad="228600">
                  <a:srgbClr val="BBE0E3">
                    <a:satMod val="175000"/>
                    <a:alpha val="40000"/>
                  </a:srgbClr>
                </a:glow>
              </a:effectLst>
              <a:latin typeface="Jayne Print" pitchFamily="2" charset="0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en-AU" sz="1600" b="1" dirty="0" smtClean="0">
                <a:solidFill>
                  <a:schemeClr val="bg1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  <a:latin typeface="Jayne Print" pitchFamily="2" charset="0"/>
              </a:rPr>
              <a:t>www.itinerary.matchmadeinbright.net</a:t>
            </a: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 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We have also updated the Getting There page with detailed directions to the ceremony and reception venues.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en-AU" sz="1600" b="1" dirty="0" smtClean="0">
                <a:solidFill>
                  <a:schemeClr val="bg1"/>
                </a:solidFill>
                <a:effectLst>
                  <a:glow rad="228600">
                    <a:srgbClr val="BBE0E3">
                      <a:satMod val="175000"/>
                      <a:alpha val="40000"/>
                    </a:srgbClr>
                  </a:glow>
                </a:effectLst>
                <a:latin typeface="Jayne Print" pitchFamily="2" charset="0"/>
              </a:rPr>
              <a:t>www.gettingthere.matchmadeinbright.net</a:t>
            </a:r>
            <a:endParaRPr lang="en-AU" sz="1600" dirty="0" smtClean="0">
              <a:solidFill>
                <a:schemeClr val="bg1"/>
              </a:solidFill>
              <a:latin typeface="Jayne Print" pitchFamily="2" charset="0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If you are planning to use our bus from Bright on the wedding day then you don’t need to worry about the directions but you do need to </a:t>
            </a:r>
            <a:r>
              <a:rPr lang="en-AU" sz="1600" b="1" dirty="0" smtClean="0">
                <a:solidFill>
                  <a:schemeClr val="bg1"/>
                </a:solidFill>
                <a:latin typeface="Jayne Print" pitchFamily="2" charset="0"/>
              </a:rPr>
              <a:t>confirm your seat </a:t>
            </a: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by reply to this email, as we need to confirm the numbers with the bus company this week.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We will assume anyone who doesn’t reply has </a:t>
            </a:r>
            <a:r>
              <a:rPr lang="en-AU" sz="1600" smtClean="0">
                <a:solidFill>
                  <a:schemeClr val="bg1"/>
                </a:solidFill>
                <a:latin typeface="Jayne Print" pitchFamily="2" charset="0"/>
              </a:rPr>
              <a:t>made </a:t>
            </a:r>
            <a:r>
              <a:rPr lang="en-AU" sz="1600" smtClean="0">
                <a:solidFill>
                  <a:schemeClr val="bg1"/>
                </a:solidFill>
                <a:latin typeface="Jayne Print" pitchFamily="2" charset="0"/>
              </a:rPr>
              <a:t>their </a:t>
            </a: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own transport arrangements.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Looking forwards to seeing you all on the big day! 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</a:rPr>
              <a:t>Jarlath and Pip </a:t>
            </a:r>
            <a:r>
              <a:rPr lang="en-AU" sz="1600" dirty="0" smtClean="0">
                <a:solidFill>
                  <a:schemeClr val="bg1"/>
                </a:solidFill>
                <a:latin typeface="Jayne Print" pitchFamily="2" charset="0"/>
                <a:sym typeface="Wingdings" pitchFamily="2" charset="2"/>
              </a:rPr>
              <a:t></a:t>
            </a:r>
            <a:endParaRPr lang="en-AU" dirty="0">
              <a:solidFill>
                <a:schemeClr val="bg1"/>
              </a:solidFill>
              <a:latin typeface="Jayne Print" pitchFamily="2" charset="0"/>
            </a:endParaRPr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3686163" y="6392884"/>
            <a:ext cx="3000396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ts val="3000"/>
              </a:spcAft>
            </a:pPr>
            <a:r>
              <a:rPr lang="en-AU" sz="3200" kern="12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17</a:t>
            </a:r>
            <a:r>
              <a:rPr lang="en-AU" sz="3200" kern="1200" baseline="300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h</a:t>
            </a:r>
            <a:r>
              <a:rPr lang="en-AU" sz="3200" kern="12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 April </a:t>
            </a:r>
            <a:r>
              <a:rPr lang="en-AU" sz="32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2010</a:t>
            </a:r>
          </a:p>
          <a:p>
            <a:pPr algn="l" rtl="0" fontAlgn="base">
              <a:spcBef>
                <a:spcPct val="50000"/>
              </a:spcBef>
              <a:spcAft>
                <a:spcPts val="3000"/>
              </a:spcAft>
            </a:pPr>
            <a:endParaRPr lang="en-AU" sz="3200" kern="1200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criptina" pitchFamily="2" charset="0"/>
              <a:ea typeface="+mn-ea"/>
              <a:cs typeface="+mn-cs"/>
            </a:endParaRPr>
          </a:p>
        </p:txBody>
      </p:sp>
      <p:sp>
        <p:nvSpPr>
          <p:cNvPr id="51" name="Text Box 15"/>
          <p:cNvSpPr txBox="1">
            <a:spLocks noChangeArrowheads="1"/>
          </p:cNvSpPr>
          <p:nvPr/>
        </p:nvSpPr>
        <p:spPr bwMode="auto">
          <a:xfrm>
            <a:off x="0" y="6677680"/>
            <a:ext cx="41862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AU" sz="2800" kern="1200" dirty="0" smtClean="0">
                <a:gradFill>
                  <a:gsLst>
                    <a:gs pos="0">
                      <a:schemeClr val="bg1">
                        <a:alpha val="60000"/>
                      </a:schemeClr>
                    </a:gs>
                    <a:gs pos="100000">
                      <a:schemeClr val="bg1">
                        <a:alpha val="35000"/>
                      </a:schemeClr>
                    </a:gs>
                  </a:gsLst>
                  <a:lin ang="5400000" scaled="0"/>
                </a:gradFill>
                <a:effectLst/>
                <a:latin typeface="karabinE." pitchFamily="2" charset="0"/>
                <a:ea typeface="+mn-ea"/>
                <a:cs typeface="+mn-cs"/>
              </a:rPr>
              <a:t>www.matchmadeinbright.net</a:t>
            </a:r>
            <a:endParaRPr lang="en-AU" sz="2800" kern="1200" dirty="0">
              <a:gradFill>
                <a:gsLst>
                  <a:gs pos="0">
                    <a:schemeClr val="bg1">
                      <a:alpha val="60000"/>
                    </a:schemeClr>
                  </a:gs>
                  <a:gs pos="100000">
                    <a:schemeClr val="bg1">
                      <a:alpha val="35000"/>
                    </a:schemeClr>
                  </a:gs>
                </a:gsLst>
                <a:lin ang="5400000" scaled="0"/>
              </a:gradFill>
              <a:effectLst/>
              <a:latin typeface="karabinE." pitchFamily="2" charset="0"/>
              <a:ea typeface="+mn-ea"/>
              <a:cs typeface="+mn-cs"/>
            </a:endParaRPr>
          </a:p>
        </p:txBody>
      </p:sp>
      <p:grpSp>
        <p:nvGrpSpPr>
          <p:cNvPr id="2" name="Group 52"/>
          <p:cNvGrpSpPr/>
          <p:nvPr/>
        </p:nvGrpSpPr>
        <p:grpSpPr>
          <a:xfrm>
            <a:off x="8783661" y="6475334"/>
            <a:ext cx="1628778" cy="954107"/>
            <a:chOff x="5479267" y="5143512"/>
            <a:chExt cx="1628778" cy="954107"/>
          </a:xfrm>
        </p:grpSpPr>
        <p:sp>
          <p:nvSpPr>
            <p:cNvPr id="54" name="Text Box 11"/>
            <p:cNvSpPr txBox="1">
              <a:spLocks noChangeArrowheads="1"/>
            </p:cNvSpPr>
            <p:nvPr/>
          </p:nvSpPr>
          <p:spPr bwMode="auto">
            <a:xfrm>
              <a:off x="5479267" y="5143512"/>
              <a:ext cx="928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Aus</a:t>
              </a:r>
            </a:p>
          </p:txBody>
        </p:sp>
        <p:sp>
          <p:nvSpPr>
            <p:cNvPr id="55" name="Text Box 11"/>
            <p:cNvSpPr txBox="1">
              <a:spLocks noChangeArrowheads="1"/>
            </p:cNvSpPr>
            <p:nvPr/>
          </p:nvSpPr>
          <p:spPr bwMode="auto">
            <a:xfrm>
              <a:off x="6258409" y="5143512"/>
              <a:ext cx="8496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ralia</a:t>
              </a:r>
            </a:p>
          </p:txBody>
        </p:sp>
        <p:sp>
          <p:nvSpPr>
            <p:cNvPr id="56" name="Text Box 11"/>
            <p:cNvSpPr txBox="1">
              <a:spLocks noChangeArrowheads="1"/>
            </p:cNvSpPr>
            <p:nvPr/>
          </p:nvSpPr>
          <p:spPr bwMode="auto">
            <a:xfrm>
              <a:off x="6142210" y="5143512"/>
              <a:ext cx="413389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6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t </a:t>
              </a:r>
            </a:p>
          </p:txBody>
        </p:sp>
      </p:grpSp>
      <p:grpSp>
        <p:nvGrpSpPr>
          <p:cNvPr id="3" name="Group 56"/>
          <p:cNvGrpSpPr/>
          <p:nvPr/>
        </p:nvGrpSpPr>
        <p:grpSpPr>
          <a:xfrm>
            <a:off x="6472245" y="6475029"/>
            <a:ext cx="1247787" cy="1554277"/>
            <a:chOff x="2500298" y="4143374"/>
            <a:chExt cx="1247787" cy="1554286"/>
          </a:xfrm>
        </p:grpSpPr>
        <p:sp>
          <p:nvSpPr>
            <p:cNvPr id="58" name="Text Box 11"/>
            <p:cNvSpPr txBox="1">
              <a:spLocks noChangeArrowheads="1"/>
            </p:cNvSpPr>
            <p:nvPr/>
          </p:nvSpPr>
          <p:spPr bwMode="auto">
            <a:xfrm>
              <a:off x="2500298" y="4143379"/>
              <a:ext cx="928694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Brig</a:t>
              </a: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  <p:sp>
          <p:nvSpPr>
            <p:cNvPr id="59" name="Text Box 11"/>
            <p:cNvSpPr txBox="1">
              <a:spLocks noChangeArrowheads="1"/>
            </p:cNvSpPr>
            <p:nvPr/>
          </p:nvSpPr>
          <p:spPr bwMode="auto">
            <a:xfrm>
              <a:off x="3078151" y="4143374"/>
              <a:ext cx="500066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 smtClean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h </a:t>
              </a: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3105144" y="4143375"/>
              <a:ext cx="642941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 smtClean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t</a:t>
              </a: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  <a:p>
              <a:pPr algn="ctr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4" name="Group 60"/>
          <p:cNvGrpSpPr/>
          <p:nvPr/>
        </p:nvGrpSpPr>
        <p:grpSpPr>
          <a:xfrm>
            <a:off x="7616525" y="6475334"/>
            <a:ext cx="1284612" cy="1554272"/>
            <a:chOff x="3900485" y="4143375"/>
            <a:chExt cx="1284612" cy="1554281"/>
          </a:xfrm>
        </p:grpSpPr>
        <p:sp>
          <p:nvSpPr>
            <p:cNvPr id="62" name="Text Box 11"/>
            <p:cNvSpPr txBox="1">
              <a:spLocks noChangeArrowheads="1"/>
            </p:cNvSpPr>
            <p:nvPr/>
          </p:nvSpPr>
          <p:spPr bwMode="auto">
            <a:xfrm>
              <a:off x="4245770" y="4143378"/>
              <a:ext cx="21431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c</a:t>
              </a:r>
            </a:p>
          </p:txBody>
        </p:sp>
        <p:sp>
          <p:nvSpPr>
            <p:cNvPr id="63" name="Text Box 11"/>
            <p:cNvSpPr txBox="1">
              <a:spLocks noChangeArrowheads="1"/>
            </p:cNvSpPr>
            <p:nvPr/>
          </p:nvSpPr>
          <p:spPr bwMode="auto">
            <a:xfrm>
              <a:off x="4399279" y="4143375"/>
              <a:ext cx="7858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oria</a:t>
              </a:r>
            </a:p>
          </p:txBody>
        </p:sp>
        <p:sp>
          <p:nvSpPr>
            <p:cNvPr id="64" name="Text Box 11"/>
            <p:cNvSpPr txBox="1">
              <a:spLocks noChangeArrowheads="1"/>
            </p:cNvSpPr>
            <p:nvPr/>
          </p:nvSpPr>
          <p:spPr bwMode="auto">
            <a:xfrm>
              <a:off x="3900485" y="4143375"/>
              <a:ext cx="571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Vi</a:t>
              </a:r>
            </a:p>
          </p:txBody>
        </p:sp>
        <p:sp>
          <p:nvSpPr>
            <p:cNvPr id="65" name="Text Box 11"/>
            <p:cNvSpPr txBox="1">
              <a:spLocks noChangeArrowheads="1"/>
            </p:cNvSpPr>
            <p:nvPr/>
          </p:nvSpPr>
          <p:spPr bwMode="auto">
            <a:xfrm>
              <a:off x="4306249" y="4143375"/>
              <a:ext cx="428628" cy="1554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r>
                <a:rPr lang="en-AU" sz="2800" kern="1200" dirty="0"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Scriptina" pitchFamily="2" charset="0"/>
                  <a:ea typeface="+mn-ea"/>
                  <a:cs typeface="+mn-cs"/>
                </a:rPr>
                <a:t>t</a:t>
              </a:r>
            </a:p>
            <a:p>
              <a:pPr algn="l" rtl="0" fontAlgn="base">
                <a:spcBef>
                  <a:spcPct val="50000"/>
                </a:spcBef>
                <a:spcAft>
                  <a:spcPts val="3000"/>
                </a:spcAft>
              </a:pPr>
              <a:endParaRPr lang="en-AU" sz="28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endParaRPr>
            </a:p>
          </p:txBody>
        </p:sp>
      </p:grp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400015" y="779365"/>
            <a:ext cx="10858576" cy="867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ArchUp">
              <a:avLst>
                <a:gd name="adj" fmla="val 11362900"/>
              </a:avLst>
            </a:prstTxWarp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Pip &amp; Jarla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h</a:t>
            </a:r>
            <a:r>
              <a:rPr lang="en-AU" sz="6600" kern="1200" baseline="300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'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s We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 - Alternates" pitchFamily="2" charset="0"/>
                <a:ea typeface="+mn-ea"/>
                <a:cs typeface="+mn-cs"/>
              </a:rPr>
              <a:t>d</a:t>
            </a:r>
            <a:r>
              <a:rPr lang="en-AU" sz="6600" kern="12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criptina" pitchFamily="2" charset="0"/>
                <a:ea typeface="+mn-ea"/>
                <a:cs typeface="+mn-cs"/>
              </a:rPr>
              <a:t>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82</Words>
  <Application>Microsoft Office PowerPoint</Application>
  <PresentationFormat>Custom</PresentationFormat>
  <Paragraphs>44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Jarlath Leyden</dc:creator>
  <cp:lastModifiedBy>jarlath</cp:lastModifiedBy>
  <cp:revision>36</cp:revision>
  <dcterms:created xsi:type="dcterms:W3CDTF">2010-01-10T04:50:03Z</dcterms:created>
  <dcterms:modified xsi:type="dcterms:W3CDTF">2010-03-22T11:28:55Z</dcterms:modified>
</cp:coreProperties>
</file>